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9" r:id="rId3"/>
    <p:sldId id="267" r:id="rId4"/>
    <p:sldId id="269" r:id="rId5"/>
    <p:sldId id="271" r:id="rId6"/>
    <p:sldId id="280" r:id="rId7"/>
    <p:sldId id="279"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Übersicht" id="{D9D15A62-541A-4341-8E99-73233E3C5DD3}">
          <p14:sldIdLst>
            <p14:sldId id="256"/>
          </p14:sldIdLst>
        </p14:section>
        <p14:section name="Tag 1: Neapel und das Ligurische Meer" id="{1DB7418D-7514-41C0-AAD5-AD0B4A41A27A}">
          <p14:sldIdLst>
            <p14:sldId id="259"/>
          </p14:sldIdLst>
        </p14:section>
        <p14:section name="Tag 2: Der Golf von Neapel und Ischia" id="{8435D3DA-D591-4447-8A88-5DD5801912DE}">
          <p14:sldIdLst>
            <p14:sldId id="267"/>
          </p14:sldIdLst>
        </p14:section>
        <p14:section name="Tag 3: Die Seiten des Vesuv" id="{1181CCBB-99EF-447E-B2DC-42E813CC8371}">
          <p14:sldIdLst>
            <p14:sldId id="269"/>
          </p14:sldIdLst>
        </p14:section>
        <p14:section name="Tag 4: Herculaneum und der Vesuv" id="{C3EABECC-216B-4607-A712-98F6DF13EEB5}">
          <p14:sldIdLst>
            <p14:sldId id="271"/>
          </p14:sldIdLst>
        </p14:section>
        <p14:section name="Tag 5: Pompeii und der Vesuv" id="{A906B706-916A-46B0-96AB-E92F5C9348A0}">
          <p14:sldIdLst>
            <p14:sldId id="280"/>
          </p14:sldIdLst>
        </p14:section>
        <p14:section name="Tag 6:" id="{CDB54D88-DF77-4F48-A260-A7732A909504}">
          <p14:sldIdLst>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E9E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3" d="100"/>
          <a:sy n="113" d="100"/>
        </p:scale>
        <p:origin x="45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jpeg>
</file>

<file path=ppt/media/image10.gif>
</file>

<file path=ppt/media/image11.jpeg>
</file>

<file path=ppt/media/image12.gif>
</file>

<file path=ppt/media/image13.jpeg>
</file>

<file path=ppt/media/image14.gif>
</file>

<file path=ppt/media/image15.jpeg>
</file>

<file path=ppt/media/image16.gif>
</file>

<file path=ppt/media/image17.jpeg>
</file>

<file path=ppt/media/image18.gif>
</file>

<file path=ppt/media/image19.jpeg>
</file>

<file path=ppt/media/image2.webp>
</file>

<file path=ppt/media/image20.jpeg>
</file>

<file path=ppt/media/image21.gif>
</file>

<file path=ppt/media/image3.png>
</file>

<file path=ppt/media/image4.png>
</file>

<file path=ppt/media/image5.png>
</file>

<file path=ppt/media/image6.png>
</file>

<file path=ppt/media/image7.gif>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de-DE"/>
              <a:t>Mastertitelformat bearbeiten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379319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de-DE"/>
              <a:t>Mastertitelformat bearbeiten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6590E03F-52DE-46A8-906C-6419B7285DBF}" type="datetimeFigureOut">
              <a:rPr lang="de-DE" smtClean="0"/>
              <a:t>25.07.2023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3632461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de-DE"/>
              <a:t>Mastertitelformat bearbeiten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2380994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de-DE"/>
              <a:t>Mastertitelformat bearbeiten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de-DE"/>
              <a:t>Mastertextformat bearbeiten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3603335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de-DE"/>
              <a:t>Mastertitelformat bearbeiten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4349600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p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de-DE"/>
              <a:t>Mastertitelformat bearbeiten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4"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35002266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Bildsp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de-DE"/>
              <a:t>Mastertitelformat bearbeiten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4"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25242170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nchor="t" anchorCtr="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32812283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de-DE"/>
              <a:t>Mastertitelformat bearbeiten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676043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365876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de-DE"/>
              <a:t>Mastertitelformat bearbeiten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421976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6590E03F-52DE-46A8-906C-6419B7285DBF}" type="datetimeFigureOut">
              <a:rPr lang="de-DE" smtClean="0"/>
              <a:t>25.07.2023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4031162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a:t>Mastertitelformat bearbeiten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6590E03F-52DE-46A8-906C-6419B7285DBF}" type="datetimeFigureOut">
              <a:rPr lang="de-DE" smtClean="0"/>
              <a:t>25.07.2023</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26839966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7" name="Date Placeholder 2"/>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3"/>
          <p:cNvSpPr>
            <a:spLocks noGrp="1"/>
          </p:cNvSpPr>
          <p:nvPr>
            <p:ph type="ftr" sz="quarter" idx="11"/>
          </p:nvPr>
        </p:nvSpPr>
        <p:spPr/>
        <p:txBody>
          <a:bodyPr/>
          <a:lstStyle/>
          <a:p>
            <a:endParaRPr lang="de-DE"/>
          </a:p>
        </p:txBody>
      </p:sp>
      <p:sp>
        <p:nvSpPr>
          <p:cNvPr id="6" name="Slide Number Placeholder 4"/>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3221096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2"/>
          <p:cNvSpPr>
            <a:spLocks noGrp="1"/>
          </p:cNvSpPr>
          <p:nvPr>
            <p:ph type="ftr" sz="quarter" idx="11"/>
          </p:nvPr>
        </p:nvSpPr>
        <p:spPr/>
        <p:txBody>
          <a:bodyPr/>
          <a:lstStyle/>
          <a:p>
            <a:endParaRPr lang="de-DE"/>
          </a:p>
        </p:txBody>
      </p:sp>
      <p:sp>
        <p:nvSpPr>
          <p:cNvPr id="6" name="Slide Number Placeholder 3"/>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800091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de-DE"/>
              <a:t>Mastertitelformat bearbeiten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7" name="Date Placeholder 4"/>
          <p:cNvSpPr>
            <a:spLocks noGrp="1"/>
          </p:cNvSpPr>
          <p:nvPr>
            <p:ph type="dt" sz="half" idx="10"/>
          </p:nvPr>
        </p:nvSpPr>
        <p:spPr/>
        <p:txBody>
          <a:bodyPr/>
          <a:lstStyle/>
          <a:p>
            <a:fld id="{6590E03F-52DE-46A8-906C-6419B7285DBF}" type="datetimeFigureOut">
              <a:rPr lang="de-DE" smtClean="0"/>
              <a:t>25.07.2023</a:t>
            </a:fld>
            <a:endParaRPr lang="de-DE"/>
          </a:p>
        </p:txBody>
      </p:sp>
      <p:sp>
        <p:nvSpPr>
          <p:cNvPr id="5" name="Footer Placeholder 5"/>
          <p:cNvSpPr>
            <a:spLocks noGrp="1"/>
          </p:cNvSpPr>
          <p:nvPr>
            <p:ph type="ftr" sz="quarter" idx="11"/>
          </p:nvPr>
        </p:nvSpPr>
        <p:spPr/>
        <p:txBody>
          <a:bodyPr/>
          <a:lstStyle/>
          <a:p>
            <a:endParaRPr lang="de-DE"/>
          </a:p>
        </p:txBody>
      </p:sp>
      <p:sp>
        <p:nvSpPr>
          <p:cNvPr id="6" name="Slide Number Placeholder 6"/>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3138795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de-DE"/>
              <a:t>Mastertitelformat bearbeiten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6590E03F-52DE-46A8-906C-6419B7285DBF}" type="datetimeFigureOut">
              <a:rPr lang="de-DE" smtClean="0"/>
              <a:t>25.07.2023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D054F215-A480-4FEC-8255-02395190A29F}" type="slidenum">
              <a:rPr lang="de-DE" smtClean="0"/>
              <a:t>‹Nr.›</a:t>
            </a:fld>
            <a:endParaRPr lang="de-DE"/>
          </a:p>
        </p:txBody>
      </p:sp>
    </p:spTree>
    <p:extLst>
      <p:ext uri="{BB962C8B-B14F-4D97-AF65-F5344CB8AC3E}">
        <p14:creationId xmlns:p14="http://schemas.microsoft.com/office/powerpoint/2010/main" val="1723343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6.png"/><Relationship Id="rId10" Type="http://schemas.openxmlformats.org/officeDocument/2006/relationships/slideLayout" Target="../slideLayouts/slideLayout10.xml"/><Relationship Id="rId19" Type="http://schemas.openxmlformats.org/officeDocument/2006/relationships/image" Target="../media/image2.web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cstate="screen">
            <a:lum/>
            <a:extLst>
              <a:ext uri="{28A0092B-C50C-407E-A947-70E740481C1C}">
                <a14:useLocalDpi xmlns:a14="http://schemas.microsoft.com/office/drawing/2010/main"/>
              </a:ext>
            </a:extLst>
          </a:blip>
          <a:srcRect/>
          <a:stretch>
            <a:fillRect l="-46000" r="-46000"/>
          </a:stretch>
        </a:blip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cstate="screen">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cstate="screen">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cstate="screen">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cstate="screen">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de-DE"/>
              <a:t>Mastertitelformat bearbeiten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590E03F-52DE-46A8-906C-6419B7285DBF}" type="datetimeFigureOut">
              <a:rPr lang="de-DE" smtClean="0"/>
              <a:t>25.07.2023</a:t>
            </a:fld>
            <a:endParaRPr lang="de-DE"/>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de-DE"/>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054F215-A480-4FEC-8255-02395190A29F}" type="slidenum">
              <a:rPr lang="de-DE" smtClean="0"/>
              <a:t>‹Nr.›</a:t>
            </a:fld>
            <a:endParaRPr lang="de-DE"/>
          </a:p>
        </p:txBody>
      </p:sp>
    </p:spTree>
    <p:extLst>
      <p:ext uri="{BB962C8B-B14F-4D97-AF65-F5344CB8AC3E}">
        <p14:creationId xmlns:p14="http://schemas.microsoft.com/office/powerpoint/2010/main" val="352562350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0.gif"/><Relationship Id="rId4" Type="http://schemas.openxmlformats.org/officeDocument/2006/relationships/image" Target="../media/image9.jpeg"/></Relationships>
</file>

<file path=ppt/slides/_rels/slide3.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21.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2594DA70-63D9-D3F6-9B67-17BB8093BC5C}"/>
              </a:ext>
            </a:extLst>
          </p:cNvPr>
          <p:cNvSpPr>
            <a:spLocks noGrp="1"/>
          </p:cNvSpPr>
          <p:nvPr>
            <p:ph type="ctrTitle"/>
          </p:nvPr>
        </p:nvSpPr>
        <p:spPr>
          <a:xfrm>
            <a:off x="245534" y="1537980"/>
            <a:ext cx="6087504" cy="1704829"/>
          </a:xfrm>
        </p:spPr>
        <p:txBody>
          <a:bodyPr/>
          <a:lstStyle/>
          <a:p>
            <a:r>
              <a:rPr lang="de-DE" sz="6200" dirty="0">
                <a:solidFill>
                  <a:schemeClr val="bg1"/>
                </a:solidFill>
                <a:latin typeface="Papyrus" panose="03070502060502030205" pitchFamily="66" charset="0"/>
              </a:rPr>
              <a:t>Rundreise</a:t>
            </a:r>
            <a:r>
              <a:rPr lang="de-DE" sz="6600" dirty="0">
                <a:solidFill>
                  <a:schemeClr val="bg1"/>
                </a:solidFill>
                <a:latin typeface="Papyrus" panose="03070502060502030205" pitchFamily="66" charset="0"/>
              </a:rPr>
              <a:t> </a:t>
            </a:r>
            <a:br>
              <a:rPr lang="de-DE" sz="6800" dirty="0">
                <a:solidFill>
                  <a:schemeClr val="bg1"/>
                </a:solidFill>
                <a:latin typeface="Papyrus" panose="03070502060502030205" pitchFamily="66" charset="0"/>
              </a:rPr>
            </a:br>
            <a:r>
              <a:rPr lang="de-DE" sz="5400" dirty="0">
                <a:solidFill>
                  <a:schemeClr val="bg1"/>
                </a:solidFill>
                <a:latin typeface="Papyrus" panose="03070502060502030205" pitchFamily="66" charset="0"/>
              </a:rPr>
              <a:t>Golf von Neapel</a:t>
            </a:r>
          </a:p>
        </p:txBody>
      </p:sp>
      <p:pic>
        <p:nvPicPr>
          <p:cNvPr id="3" name="Grafik 2">
            <a:extLst>
              <a:ext uri="{FF2B5EF4-FFF2-40B4-BE49-F238E27FC236}">
                <a16:creationId xmlns:a16="http://schemas.microsoft.com/office/drawing/2014/main" id="{8FF3F000-F7A9-BE37-A5D4-1209281891A9}"/>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6333038" y="1276723"/>
            <a:ext cx="5580286" cy="3473077"/>
          </a:xfrm>
          <a:prstGeom prst="rect">
            <a:avLst/>
          </a:prstGeom>
        </p:spPr>
      </p:pic>
    </p:spTree>
    <p:extLst>
      <p:ext uri="{BB962C8B-B14F-4D97-AF65-F5344CB8AC3E}">
        <p14:creationId xmlns:p14="http://schemas.microsoft.com/office/powerpoint/2010/main" val="3138650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extLst>
              <a:ext uri="{BEBA8EAE-BF5A-486C-A8C5-ECC9F3942E4B}">
                <a14:imgProps xmlns:a14="http://schemas.microsoft.com/office/drawing/2010/main">
                  <a14:imgLayer r:embed="rId3">
                    <a14:imgEffect>
                      <a14:saturation sat="76000"/>
                    </a14:imgEffect>
                  </a14:imgLayer>
                </a14:imgProps>
              </a:ext>
              <a:ext uri="{28A0092B-C50C-407E-A947-70E740481C1C}">
                <a14:useLocalDpi xmlns:a14="http://schemas.microsoft.com/office/drawing/2010/main"/>
              </a:ext>
            </a:extLst>
          </a:blip>
          <a:srcRect/>
          <a:stretch>
            <a:fillRect l="-46000" r="-46000"/>
          </a:stretch>
        </a:blipFill>
        <a:effectLst/>
      </p:bgPr>
    </p:bg>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718F963-A8B4-B412-F7C7-FF476B1709B3}"/>
              </a:ext>
            </a:extLst>
          </p:cNvPr>
          <p:cNvPicPr>
            <a:picLocks noChangeAspect="1"/>
          </p:cNvPicPr>
          <p:nvPr/>
        </p:nvPicPr>
        <p:blipFill>
          <a:blip r:embed="rId4" cstate="screen">
            <a:extLst>
              <a:ext uri="{28A0092B-C50C-407E-A947-70E740481C1C}">
                <a14:useLocalDpi xmlns:a14="http://schemas.microsoft.com/office/drawing/2010/main"/>
              </a:ext>
            </a:extLst>
          </a:blip>
          <a:srcRect/>
          <a:stretch/>
        </p:blipFill>
        <p:spPr>
          <a:xfrm>
            <a:off x="8543744" y="786063"/>
            <a:ext cx="2676329" cy="172909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Inhaltsplatzhalter 2">
            <a:extLst>
              <a:ext uri="{FF2B5EF4-FFF2-40B4-BE49-F238E27FC236}">
                <a16:creationId xmlns:a16="http://schemas.microsoft.com/office/drawing/2014/main" id="{7A526A48-A70E-2AAB-DDDF-118EDF5E52A6}"/>
              </a:ext>
            </a:extLst>
          </p:cNvPr>
          <p:cNvSpPr>
            <a:spLocks noGrp="1"/>
          </p:cNvSpPr>
          <p:nvPr>
            <p:ph idx="1"/>
          </p:nvPr>
        </p:nvSpPr>
        <p:spPr>
          <a:xfrm>
            <a:off x="309001" y="786064"/>
            <a:ext cx="7571817" cy="5390900"/>
          </a:xfrm>
          <a:solidFill>
            <a:srgbClr val="B6E9EC">
              <a:alpha val="66000"/>
            </a:srgbClr>
          </a:solidFill>
        </p:spPr>
        <p:txBody>
          <a:bodyPr>
            <a:normAutofit/>
          </a:bodyPr>
          <a:lstStyle/>
          <a:p>
            <a:pPr marL="0" indent="0">
              <a:buNone/>
            </a:pPr>
            <a:r>
              <a:rPr lang="de-DE" sz="1400" b="1" dirty="0">
                <a:solidFill>
                  <a:schemeClr val="bg1"/>
                </a:solidFill>
                <a:latin typeface="Times New Roman" panose="02020603050405020304" pitchFamily="18" charset="0"/>
                <a:cs typeface="Times New Roman" panose="02020603050405020304" pitchFamily="18" charset="0"/>
              </a:rPr>
              <a:t>Zum Beginn dieser Rundreise entdecken wir das UNESCO-Weltkulturerbe 726: Das Historisches Zentrum von Neapel. </a:t>
            </a:r>
          </a:p>
          <a:p>
            <a:pPr marL="0" indent="0">
              <a:buNone/>
            </a:pPr>
            <a:r>
              <a:rPr lang="de-DE" sz="1400" b="1" dirty="0">
                <a:solidFill>
                  <a:schemeClr val="bg1"/>
                </a:solidFill>
                <a:latin typeface="Times New Roman" panose="02020603050405020304" pitchFamily="18" charset="0"/>
                <a:cs typeface="Times New Roman" panose="02020603050405020304" pitchFamily="18" charset="0"/>
              </a:rPr>
              <a:t>Tageziele: </a:t>
            </a:r>
          </a:p>
          <a:p>
            <a:pPr>
              <a:buFont typeface="Symbol" panose="05050102010706020507" pitchFamily="18" charset="2"/>
              <a:buChar char="-"/>
            </a:pPr>
            <a:r>
              <a:rPr lang="de-DE" sz="1300" dirty="0">
                <a:solidFill>
                  <a:schemeClr val="bg1"/>
                </a:solidFill>
                <a:latin typeface="Times New Roman" panose="02020603050405020304" pitchFamily="18" charset="0"/>
                <a:cs typeface="Times New Roman" panose="02020603050405020304" pitchFamily="18" charset="0"/>
              </a:rPr>
              <a:t>Archäologisches Nationalmuseum Neapel </a:t>
            </a:r>
            <a:r>
              <a:rPr lang="de-DE" sz="1200" dirty="0">
                <a:solidFill>
                  <a:schemeClr val="bg1"/>
                </a:solidFill>
                <a:latin typeface="Times New Roman" panose="02020603050405020304" pitchFamily="18" charset="0"/>
                <a:cs typeface="Times New Roman" panose="02020603050405020304" pitchFamily="18" charset="0"/>
              </a:rPr>
              <a:t>(Eine Ausstellung der bedeutendsten archäologischen Sammlungen der Welt, insbesondere römischer Kunst, aber auch griechischer Kunst aus Sizilien und altägyptischer Kunst )</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Kathedrale der Heiligen Maria Assunta (Sie ist die Hauptkirche von Neapel, in ihr werden die Reliquien von San Gennaro (Januarius), dem Stadtpatron von Neapel, aufbewahrt)</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Basilika Santa Chiara (Sie ist die Grablege von neapolitanischen Königen aus den beiden kapetingischen Dynastien Haus Anjou und Haus Bourbon-Sizilien) </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Castel Nuovo (Eines der bekanntesten Bauwerke der Stadt, Sie </a:t>
            </a:r>
            <a:r>
              <a:rPr lang="de-DE" sz="1100" dirty="0">
                <a:solidFill>
                  <a:schemeClr val="bg1"/>
                </a:solidFill>
              </a:rPr>
              <a:t>diente unter verschiedenen Königen meist in einer Doppelfunktion als Festung und Residenz</a:t>
            </a:r>
            <a:r>
              <a:rPr lang="de-DE" sz="1200" dirty="0">
                <a:solidFill>
                  <a:schemeClr val="bg1"/>
                </a:solidFill>
                <a:latin typeface="Times New Roman" panose="02020603050405020304" pitchFamily="18" charset="0"/>
                <a:cs typeface="Times New Roman" panose="02020603050405020304" pitchFamily="18" charset="0"/>
              </a:rPr>
              <a:t>) </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Royal Palace of Naples (Ehemalige Residenz der neapolitanischen Königen aus den beiden Dynastien Haus Bourbon-Sizilien und Haus Savoyen)</a:t>
            </a:r>
          </a:p>
          <a:p>
            <a:pPr>
              <a:buFontTx/>
              <a:buChar char="-"/>
            </a:pPr>
            <a:r>
              <a:rPr lang="de-DE" sz="1200" dirty="0">
                <a:solidFill>
                  <a:schemeClr val="bg1"/>
                </a:solidFill>
                <a:latin typeface="Times New Roman" panose="02020603050405020304" pitchFamily="18" charset="0"/>
                <a:cs typeface="Times New Roman" panose="02020603050405020304" pitchFamily="18" charset="0"/>
              </a:rPr>
              <a:t>Castell dell‘Ovo (Es ist die älteste erhaltene Befestigung der Stadt Neapel und wird mit mehreren Legenden verbunden )</a:t>
            </a:r>
          </a:p>
          <a:p>
            <a:pPr>
              <a:buFont typeface="Courier New" panose="02070309020205020404" pitchFamily="49" charset="0"/>
              <a:buChar char="o"/>
            </a:pPr>
            <a:r>
              <a:rPr lang="de-DE" sz="1200" dirty="0">
                <a:solidFill>
                  <a:schemeClr val="bg1"/>
                </a:solidFill>
                <a:latin typeface="Times New Roman" panose="02020603050405020304" pitchFamily="18" charset="0"/>
                <a:cs typeface="Times New Roman" panose="02020603050405020304" pitchFamily="18" charset="0"/>
              </a:rPr>
              <a:t>Optional auch per Bus</a:t>
            </a:r>
          </a:p>
          <a:p>
            <a:pPr>
              <a:buFontTx/>
              <a:buChar char="-"/>
            </a:pPr>
            <a:r>
              <a:rPr lang="de-DE" sz="1200" dirty="0">
                <a:solidFill>
                  <a:schemeClr val="bg1"/>
                </a:solidFill>
                <a:latin typeface="Times New Roman" panose="02020603050405020304" pitchFamily="18" charset="0"/>
                <a:cs typeface="Times New Roman" panose="02020603050405020304" pitchFamily="18" charset="0"/>
              </a:rPr>
              <a:t>Scoglio di Levante (Eine kleine Felseninsel mit sehenswerten Blick aufs Ligurische Meer)</a:t>
            </a:r>
          </a:p>
          <a:p>
            <a:pPr>
              <a:buFont typeface="Wingdings" panose="05000000000000000000" pitchFamily="2" charset="2"/>
              <a:buChar char="v"/>
            </a:pPr>
            <a:r>
              <a:rPr lang="de-DE" sz="1200" dirty="0">
                <a:solidFill>
                  <a:schemeClr val="bg1"/>
                </a:solidFill>
                <a:latin typeface="Times New Roman" panose="02020603050405020304" pitchFamily="18" charset="0"/>
                <a:cs typeface="Times New Roman" panose="02020603050405020304" pitchFamily="18" charset="0"/>
              </a:rPr>
              <a:t>Übernachtung in der Stadt</a:t>
            </a:r>
          </a:p>
          <a:p>
            <a:pPr>
              <a:buFontTx/>
              <a:buChar char="-"/>
            </a:pPr>
            <a:endParaRPr lang="de-DE" sz="1200" dirty="0">
              <a:solidFill>
                <a:schemeClr val="bg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200" dirty="0">
                <a:solidFill>
                  <a:schemeClr val="bg1"/>
                </a:solidFill>
                <a:latin typeface="Times New Roman" panose="02020603050405020304" pitchFamily="18" charset="0"/>
                <a:cs typeface="Times New Roman" panose="02020603050405020304" pitchFamily="18" charset="0"/>
              </a:rPr>
              <a:t> 14,7 km</a:t>
            </a:r>
          </a:p>
        </p:txBody>
      </p:sp>
      <p:pic>
        <p:nvPicPr>
          <p:cNvPr id="6" name="Grafik 5">
            <a:extLst>
              <a:ext uri="{FF2B5EF4-FFF2-40B4-BE49-F238E27FC236}">
                <a16:creationId xmlns:a16="http://schemas.microsoft.com/office/drawing/2014/main" id="{DEF9DDFF-0013-6EF4-9875-2E766354049D}"/>
              </a:ext>
            </a:extLst>
          </p:cNvPr>
          <p:cNvPicPr>
            <a:picLocks noChangeAspect="1"/>
          </p:cNvPicPr>
          <p:nvPr/>
        </p:nvPicPr>
        <p:blipFill>
          <a:blip r:embed="rId5" cstate="screen">
            <a:extLst>
              <a:ext uri="{28A0092B-C50C-407E-A947-70E740481C1C}">
                <a14:useLocalDpi xmlns:a14="http://schemas.microsoft.com/office/drawing/2010/main"/>
              </a:ext>
            </a:extLst>
          </a:blip>
          <a:srcRect/>
          <a:stretch/>
        </p:blipFill>
        <p:spPr>
          <a:xfrm>
            <a:off x="7880818" y="2755288"/>
            <a:ext cx="4002181" cy="2647668"/>
          </a:xfrm>
          <a:prstGeom prst="rect">
            <a:avLst/>
          </a:prstGeom>
        </p:spPr>
      </p:pic>
    </p:spTree>
    <p:extLst>
      <p:ext uri="{BB962C8B-B14F-4D97-AF65-F5344CB8AC3E}">
        <p14:creationId xmlns:p14="http://schemas.microsoft.com/office/powerpoint/2010/main" val="14484399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8D4D3ADF-D7DE-6776-67F0-30CD3371948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8543744" y="786063"/>
            <a:ext cx="2676329" cy="172909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8" name="Inhaltsplatzhalter 2">
            <a:extLst>
              <a:ext uri="{FF2B5EF4-FFF2-40B4-BE49-F238E27FC236}">
                <a16:creationId xmlns:a16="http://schemas.microsoft.com/office/drawing/2014/main" id="{485248B0-4E59-7573-3689-E3ECABFB44FA}"/>
              </a:ext>
            </a:extLst>
          </p:cNvPr>
          <p:cNvSpPr>
            <a:spLocks noGrp="1"/>
          </p:cNvSpPr>
          <p:nvPr>
            <p:ph idx="1"/>
          </p:nvPr>
        </p:nvSpPr>
        <p:spPr>
          <a:xfrm>
            <a:off x="309001" y="786064"/>
            <a:ext cx="7571817" cy="5390900"/>
          </a:xfrm>
        </p:spPr>
        <p:txBody>
          <a:bodyPr>
            <a:normAutofit/>
          </a:bodyPr>
          <a:lstStyle/>
          <a:p>
            <a:pPr marL="0" indent="0">
              <a:buNone/>
            </a:pPr>
            <a:r>
              <a:rPr lang="de-DE" sz="1300" b="1" dirty="0">
                <a:solidFill>
                  <a:schemeClr val="bg1"/>
                </a:solidFill>
                <a:latin typeface="Times New Roman" panose="02020603050405020304" pitchFamily="18" charset="0"/>
                <a:cs typeface="Times New Roman" panose="02020603050405020304" pitchFamily="18" charset="0"/>
              </a:rPr>
              <a:t>Am Zweiten Tag geht es auf zu den Ersten Zwei Inseln des Golfes von Neapel, Procida und Ischia.</a:t>
            </a:r>
          </a:p>
          <a:p>
            <a:pPr marL="0" indent="0">
              <a:buNone/>
            </a:pPr>
            <a:r>
              <a:rPr lang="de-DE" sz="1400" b="1" dirty="0">
                <a:solidFill>
                  <a:schemeClr val="bg1"/>
                </a:solidFill>
                <a:latin typeface="Times New Roman" panose="02020603050405020304" pitchFamily="18" charset="0"/>
                <a:cs typeface="Times New Roman" panose="02020603050405020304" pitchFamily="18" charset="0"/>
              </a:rPr>
              <a:t>Tageziele: </a:t>
            </a:r>
          </a:p>
          <a:p>
            <a:pPr>
              <a:buFont typeface="Symbol" panose="05050102010706020507" pitchFamily="18" charset="2"/>
              <a:buChar char="-"/>
            </a:pPr>
            <a:r>
              <a:rPr lang="de-DE" sz="1300" dirty="0">
                <a:solidFill>
                  <a:schemeClr val="bg1"/>
                </a:solidFill>
                <a:latin typeface="Times New Roman" panose="02020603050405020304" pitchFamily="18" charset="0"/>
                <a:cs typeface="Times New Roman" panose="02020603050405020304" pitchFamily="18" charset="0"/>
              </a:rPr>
              <a:t>Palazzo dell'Immacolatella </a:t>
            </a:r>
            <a:r>
              <a:rPr lang="de-DE" sz="1200" dirty="0">
                <a:solidFill>
                  <a:schemeClr val="bg1"/>
                </a:solidFill>
                <a:latin typeface="Times New Roman" panose="02020603050405020304" pitchFamily="18" charset="0"/>
                <a:cs typeface="Times New Roman" panose="02020603050405020304" pitchFamily="18" charset="0"/>
              </a:rPr>
              <a:t>(Der Palast ist ein sehenswerter </a:t>
            </a:r>
            <a:r>
              <a:rPr lang="de-DE" sz="1100" dirty="0">
                <a:solidFill>
                  <a:schemeClr val="bg1"/>
                </a:solidFill>
              </a:rPr>
              <a:t>spätbarocker Bauwerk am Hafen von Neapel</a:t>
            </a:r>
            <a:r>
              <a:rPr lang="de-DE" sz="1200" dirty="0">
                <a:solidFill>
                  <a:schemeClr val="bg1"/>
                </a:solidFill>
                <a:latin typeface="Times New Roman" panose="02020603050405020304" pitchFamily="18" charset="0"/>
                <a:cs typeface="Times New Roman" panose="02020603050405020304" pitchFamily="18" charset="0"/>
              </a:rPr>
              <a:t>)</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Molo traghetti (Der Fährhafen von Ischia; Ankunft von Napoli)</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Forio (Sie liegt an den Ausläufern des Monte Epomeo und verfügt mit dem Citara-Strand über einen der schönsten Strände Ischias mit vielen Thermalquellen) </a:t>
            </a:r>
          </a:p>
          <a:p>
            <a:pPr>
              <a:buFont typeface="Wingdings" panose="05000000000000000000" pitchFamily="2" charset="2"/>
              <a:buChar char="§"/>
            </a:pPr>
            <a:r>
              <a:rPr lang="de-DE" sz="1100" dirty="0">
                <a:solidFill>
                  <a:schemeClr val="bg1"/>
                </a:solidFill>
              </a:rPr>
              <a:t>Die Insel weist einen sehr hohen Artenreichtum auf. Fast überall sind Eidechsen und Geckos anzutreffen. Zahlreiche Schmetterlings- und andere Insektenarten lassen sich beobachten. </a:t>
            </a:r>
          </a:p>
          <a:p>
            <a:pPr>
              <a:buFont typeface="Wingdings" panose="05000000000000000000" pitchFamily="2" charset="2"/>
              <a:buChar char="§"/>
            </a:pPr>
            <a:r>
              <a:rPr lang="de-DE" sz="1100" dirty="0">
                <a:solidFill>
                  <a:schemeClr val="bg1"/>
                </a:solidFill>
              </a:rPr>
              <a:t>Der Norden der Insel ist dichter bewachsen, und durch das Klima bedingt wachsen viele Kulturpflanzen sehr gut (Wein, Tomaten, Zitronen, Feigen, Granatäpfel, Datteln). Die Insel wird intensiv bis in steile Regionen bewirtschaftet. </a:t>
            </a:r>
          </a:p>
          <a:p>
            <a:pPr marL="0" indent="0">
              <a:buNone/>
            </a:pPr>
            <a:endParaRPr lang="de-DE" sz="1200" dirty="0">
              <a:solidFill>
                <a:schemeClr val="bg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200" dirty="0">
                <a:solidFill>
                  <a:schemeClr val="bg1"/>
                </a:solidFill>
                <a:latin typeface="Times New Roman" panose="02020603050405020304" pitchFamily="18" charset="0"/>
                <a:cs typeface="Times New Roman" panose="02020603050405020304" pitchFamily="18" charset="0"/>
              </a:rPr>
              <a:t> 44,5 km (35,1 km Fähre)</a:t>
            </a:r>
          </a:p>
        </p:txBody>
      </p:sp>
      <p:pic>
        <p:nvPicPr>
          <p:cNvPr id="9" name="Grafik 8">
            <a:extLst>
              <a:ext uri="{FF2B5EF4-FFF2-40B4-BE49-F238E27FC236}">
                <a16:creationId xmlns:a16="http://schemas.microsoft.com/office/drawing/2014/main" id="{9C7866BF-9C15-2BC5-5530-B50B75BB1C2F}"/>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7880818" y="3174728"/>
            <a:ext cx="4002181" cy="1808787"/>
          </a:xfrm>
          <a:prstGeom prst="rect">
            <a:avLst/>
          </a:prstGeom>
        </p:spPr>
      </p:pic>
    </p:spTree>
    <p:extLst>
      <p:ext uri="{BB962C8B-B14F-4D97-AF65-F5344CB8AC3E}">
        <p14:creationId xmlns:p14="http://schemas.microsoft.com/office/powerpoint/2010/main" val="227384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75000"/>
            <a:alpha val="74000"/>
          </a:schemeClr>
        </a:solidFill>
        <a:effectLst/>
      </p:bgPr>
    </p:bg>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BC08878E-79EB-F061-EE41-6F9525563ED4}"/>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8607913" y="786064"/>
            <a:ext cx="2676329" cy="172909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8" name="Inhaltsplatzhalter 2">
            <a:extLst>
              <a:ext uri="{FF2B5EF4-FFF2-40B4-BE49-F238E27FC236}">
                <a16:creationId xmlns:a16="http://schemas.microsoft.com/office/drawing/2014/main" id="{B2244E5F-E8D5-1EC5-D5D3-5BBD158DD6F4}"/>
              </a:ext>
            </a:extLst>
          </p:cNvPr>
          <p:cNvSpPr>
            <a:spLocks noGrp="1"/>
          </p:cNvSpPr>
          <p:nvPr>
            <p:ph idx="1"/>
          </p:nvPr>
        </p:nvSpPr>
        <p:spPr>
          <a:xfrm>
            <a:off x="309001" y="786064"/>
            <a:ext cx="7693612" cy="4219074"/>
          </a:xfrm>
        </p:spPr>
        <p:txBody>
          <a:bodyPr>
            <a:normAutofit/>
          </a:bodyPr>
          <a:lstStyle/>
          <a:p>
            <a:pPr marL="0" indent="0">
              <a:buNone/>
            </a:pPr>
            <a:r>
              <a:rPr lang="de-DE" sz="1300" b="1" dirty="0">
                <a:solidFill>
                  <a:schemeClr val="bg1"/>
                </a:solidFill>
                <a:latin typeface="Times New Roman" panose="02020603050405020304" pitchFamily="18" charset="0"/>
                <a:cs typeface="Times New Roman" panose="02020603050405020304" pitchFamily="18" charset="0"/>
              </a:rPr>
              <a:t>Der Dritte Tag führt uns mit einen Mietwagen über die Nördlichen Ebene des Vesuv‘s über deren Osten an den Westlichen Hang, des historischen Vulkans.</a:t>
            </a:r>
          </a:p>
          <a:p>
            <a:pPr marL="0" indent="0">
              <a:buNone/>
            </a:pPr>
            <a:r>
              <a:rPr lang="de-DE" sz="1400" b="1" dirty="0">
                <a:solidFill>
                  <a:schemeClr val="bg1"/>
                </a:solidFill>
                <a:latin typeface="Times New Roman" panose="02020603050405020304" pitchFamily="18" charset="0"/>
                <a:cs typeface="Times New Roman" panose="02020603050405020304" pitchFamily="18" charset="0"/>
              </a:rPr>
              <a:t>Tageziele: </a:t>
            </a:r>
          </a:p>
          <a:p>
            <a:pPr>
              <a:buFont typeface="Symbol" panose="05050102010706020507" pitchFamily="18" charset="2"/>
              <a:buChar char="-"/>
            </a:pPr>
            <a:r>
              <a:rPr lang="de-DE" sz="1300" dirty="0">
                <a:solidFill>
                  <a:schemeClr val="bg1"/>
                </a:solidFill>
                <a:latin typeface="Times New Roman" panose="02020603050405020304" pitchFamily="18" charset="0"/>
                <a:cs typeface="Times New Roman" panose="02020603050405020304" pitchFamily="18" charset="0"/>
              </a:rPr>
              <a:t>Neapel Stadtmitte </a:t>
            </a:r>
            <a:r>
              <a:rPr lang="de-DE" sz="1200" dirty="0">
                <a:solidFill>
                  <a:schemeClr val="bg1"/>
                </a:solidFill>
                <a:latin typeface="Times New Roman" panose="02020603050405020304" pitchFamily="18" charset="0"/>
                <a:cs typeface="Times New Roman" panose="02020603050405020304" pitchFamily="18" charset="0"/>
              </a:rPr>
              <a:t>(Hotel)</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San Gennaro Vesuviano (Hinterlassenschaften von Siedlungen der Bronzezeit, von Ausbruch des Vesuv verschüttet)</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Castello Mediceo in Ottaviano (Eine Medici-Burg aus der Langobardenzeit die im Zusammenhang mit der Flucht von Papst Gregor VII. erwähnt wird, der dort auf der Flucht vor Kaiser Heinrich IV. lebte) </a:t>
            </a:r>
          </a:p>
          <a:p>
            <a:pPr>
              <a:buFont typeface="Wingdings" panose="05000000000000000000" pitchFamily="2" charset="2"/>
              <a:buChar char="ü"/>
            </a:pPr>
            <a:r>
              <a:rPr lang="de-DE" sz="1200" dirty="0">
                <a:solidFill>
                  <a:schemeClr val="bg1"/>
                </a:solidFill>
                <a:latin typeface="Times New Roman" panose="02020603050405020304" pitchFamily="18" charset="0"/>
                <a:cs typeface="Times New Roman" panose="02020603050405020304" pitchFamily="18" charset="0"/>
              </a:rPr>
              <a:t>Ein Hotel am Hang des Westhangs des Vulkans ist sinnvoll aufgrund des Aufstiegs</a:t>
            </a:r>
          </a:p>
          <a:p>
            <a:pPr>
              <a:buFont typeface="Courier New" panose="02070309020205020404" pitchFamily="49" charset="0"/>
              <a:buChar char="o"/>
            </a:pPr>
            <a:r>
              <a:rPr lang="de-DE" sz="1200" dirty="0">
                <a:solidFill>
                  <a:schemeClr val="bg1"/>
                </a:solidFill>
                <a:latin typeface="Times New Roman" panose="02020603050405020304" pitchFamily="18" charset="0"/>
                <a:cs typeface="Times New Roman" panose="02020603050405020304" pitchFamily="18" charset="0"/>
              </a:rPr>
              <a:t>Optional: Erklimmung zum Gipfel des Vesuv (von Parkplatz weitere 3,6 km zu Fuss entfernt)</a:t>
            </a:r>
          </a:p>
          <a:p>
            <a:pPr marL="0" indent="0">
              <a:buNone/>
            </a:pPr>
            <a:endParaRPr lang="de-DE" sz="1200" dirty="0">
              <a:solidFill>
                <a:schemeClr val="bg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200" dirty="0">
                <a:solidFill>
                  <a:schemeClr val="bg1"/>
                </a:solidFill>
                <a:latin typeface="Times New Roman" panose="02020603050405020304" pitchFamily="18" charset="0"/>
                <a:cs typeface="Times New Roman" panose="02020603050405020304" pitchFamily="18" charset="0"/>
              </a:rPr>
              <a:t> 66,5 km </a:t>
            </a:r>
          </a:p>
        </p:txBody>
      </p:sp>
      <p:pic>
        <p:nvPicPr>
          <p:cNvPr id="9" name="Grafik 8">
            <a:extLst>
              <a:ext uri="{FF2B5EF4-FFF2-40B4-BE49-F238E27FC236}">
                <a16:creationId xmlns:a16="http://schemas.microsoft.com/office/drawing/2014/main" id="{D4207CFC-5A27-D4EA-A8A7-90D1D670058C}"/>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002613" y="2734168"/>
            <a:ext cx="3886927" cy="2270970"/>
          </a:xfrm>
          <a:prstGeom prst="rect">
            <a:avLst/>
          </a:prstGeom>
        </p:spPr>
      </p:pic>
    </p:spTree>
    <p:extLst>
      <p:ext uri="{BB962C8B-B14F-4D97-AF65-F5344CB8AC3E}">
        <p14:creationId xmlns:p14="http://schemas.microsoft.com/office/powerpoint/2010/main" val="3828933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75000"/>
              </a:schemeClr>
            </a:gs>
            <a:gs pos="33000">
              <a:schemeClr val="accent2">
                <a:lumMod val="75000"/>
              </a:schemeClr>
            </a:gs>
            <a:gs pos="65000">
              <a:srgbClr val="D16647"/>
            </a:gs>
            <a:gs pos="100000">
              <a:schemeClr val="accent1">
                <a:lumMod val="45000"/>
                <a:lumOff val="55000"/>
              </a:schemeClr>
            </a:gs>
          </a:gsLst>
          <a:lin ang="5400000" scaled="1"/>
        </a:gradFill>
        <a:effectLst/>
      </p:bgPr>
    </p:bg>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6DA05C52-7400-8666-4E30-E4F1E0A586EC}"/>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8607913" y="786064"/>
            <a:ext cx="2676329" cy="172909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8" name="Inhaltsplatzhalter 2">
            <a:extLst>
              <a:ext uri="{FF2B5EF4-FFF2-40B4-BE49-F238E27FC236}">
                <a16:creationId xmlns:a16="http://schemas.microsoft.com/office/drawing/2014/main" id="{C097819A-CE1A-443C-0BD5-CF9C34077796}"/>
              </a:ext>
            </a:extLst>
          </p:cNvPr>
          <p:cNvSpPr>
            <a:spLocks noGrp="1"/>
          </p:cNvSpPr>
          <p:nvPr>
            <p:ph idx="1"/>
          </p:nvPr>
        </p:nvSpPr>
        <p:spPr>
          <a:xfrm>
            <a:off x="309001" y="786064"/>
            <a:ext cx="7693612" cy="4219074"/>
          </a:xfrm>
        </p:spPr>
        <p:txBody>
          <a:bodyPr>
            <a:normAutofit/>
          </a:bodyPr>
          <a:lstStyle/>
          <a:p>
            <a:pPr marL="0" indent="0">
              <a:buNone/>
            </a:pPr>
            <a:r>
              <a:rPr lang="de-DE" sz="1300" b="1" dirty="0">
                <a:solidFill>
                  <a:schemeClr val="bg1"/>
                </a:solidFill>
                <a:latin typeface="Times New Roman" panose="02020603050405020304" pitchFamily="18" charset="0"/>
                <a:cs typeface="Times New Roman" panose="02020603050405020304" pitchFamily="18" charset="0"/>
              </a:rPr>
              <a:t>Zum Vierten Tag der Reise Folgen wir den Ruinen der vom Vulkan vernichteten Ansiedlung am Westlichen Hang und genießen am Abend den Aufenthalt am Strand des Golfes.. </a:t>
            </a:r>
          </a:p>
          <a:p>
            <a:pPr marL="0" indent="0">
              <a:buNone/>
            </a:pPr>
            <a:r>
              <a:rPr lang="de-DE" sz="1400" b="1" dirty="0">
                <a:solidFill>
                  <a:schemeClr val="bg1"/>
                </a:solidFill>
                <a:latin typeface="Times New Roman" panose="02020603050405020304" pitchFamily="18" charset="0"/>
                <a:cs typeface="Times New Roman" panose="02020603050405020304" pitchFamily="18" charset="0"/>
              </a:rPr>
              <a:t>Tageziele: </a:t>
            </a:r>
          </a:p>
          <a:p>
            <a:pPr>
              <a:buFont typeface="Symbol" panose="05050102010706020507" pitchFamily="18" charset="2"/>
              <a:buChar char="-"/>
            </a:pPr>
            <a:r>
              <a:rPr lang="de-DE" sz="1300" dirty="0">
                <a:solidFill>
                  <a:schemeClr val="bg1"/>
                </a:solidFill>
                <a:latin typeface="Times New Roman" panose="02020603050405020304" pitchFamily="18" charset="0"/>
                <a:cs typeface="Times New Roman" panose="02020603050405020304" pitchFamily="18" charset="0"/>
              </a:rPr>
              <a:t>Vesuv Hang </a:t>
            </a:r>
            <a:r>
              <a:rPr lang="de-DE" sz="1200" dirty="0">
                <a:solidFill>
                  <a:schemeClr val="bg1"/>
                </a:solidFill>
                <a:latin typeface="Times New Roman" panose="02020603050405020304" pitchFamily="18" charset="0"/>
                <a:cs typeface="Times New Roman" panose="02020603050405020304" pitchFamily="18" charset="0"/>
              </a:rPr>
              <a:t>(Hotel)</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Optional: Erklimmung zum Gipfel des Vesuv (von Parkplatz weitere 3,6 km zu Fuss entfernt)</a:t>
            </a:r>
          </a:p>
          <a:p>
            <a:pPr>
              <a:buFont typeface="Symbol" panose="05050102010706020507" pitchFamily="18" charset="2"/>
              <a:buChar char="-"/>
            </a:pPr>
            <a:r>
              <a:rPr lang="de-DE" sz="1200" b="1" dirty="0">
                <a:solidFill>
                  <a:schemeClr val="bg1"/>
                </a:solidFill>
                <a:latin typeface="Times New Roman" panose="02020603050405020304" pitchFamily="18" charset="0"/>
                <a:cs typeface="Times New Roman" panose="02020603050405020304" pitchFamily="18" charset="0"/>
              </a:rPr>
              <a:t>UNESCO-Weltkulturerbe 829.1: Herculaneum</a:t>
            </a:r>
            <a:r>
              <a:rPr lang="de-DE" sz="1200" dirty="0">
                <a:solidFill>
                  <a:schemeClr val="bg1"/>
                </a:solidFill>
                <a:latin typeface="Times New Roman" panose="02020603050405020304" pitchFamily="18" charset="0"/>
                <a:cs typeface="Times New Roman" panose="02020603050405020304" pitchFamily="18" charset="0"/>
              </a:rPr>
              <a:t> (</a:t>
            </a:r>
            <a:r>
              <a:rPr lang="de-DE" sz="1100" dirty="0">
                <a:solidFill>
                  <a:schemeClr val="bg1"/>
                </a:solidFill>
              </a:rPr>
              <a:t>Neben zahlreichen, zum Teil gut (einschließlich ihrer Innenausstattung) erhaltenen Privathäusern sind auch einige öffentliche Bauten und vor den Toren der Stadt gelegene Villen freigelegt worden. An manchen Häusern sind noch römische Graffiti zu lesen, in Küchen wurden verkohlte Stücke von Brot, Getreide und Eierschalen gefunden.. Die meisten der in Herculaneum ausgegrabenen antiken Kunstwerke befinden sich heute im </a:t>
            </a:r>
            <a:r>
              <a:rPr lang="de-DE" sz="1100" i="1" dirty="0">
                <a:solidFill>
                  <a:schemeClr val="bg1"/>
                </a:solidFill>
              </a:rPr>
              <a:t>Archäologischen Nationalmuseum in Neapel</a:t>
            </a:r>
            <a:r>
              <a:rPr lang="de-DE" sz="1100" dirty="0">
                <a:solidFill>
                  <a:schemeClr val="bg1"/>
                </a:solidFill>
              </a:rPr>
              <a:t>. Dazu gehören u. a. die an verschiedenen Stellen gefundenen Fresken und die 70 großen Bronzeskulpturen aus der Villa dei Papiri, die durch den Fund einer einzigartigen Bibliothek verkohlter Papyrusrollen mit Werken altgriechischer Philosophen bekannt geworden ist, den Herculaneum-Papyri.</a:t>
            </a:r>
            <a:r>
              <a:rPr lang="de-DE" sz="1200" dirty="0">
                <a:solidFill>
                  <a:schemeClr val="bg1"/>
                </a:solidFill>
                <a:latin typeface="Times New Roman" panose="02020603050405020304" pitchFamily="18" charset="0"/>
                <a:cs typeface="Times New Roman" panose="02020603050405020304" pitchFamily="18" charset="0"/>
              </a:rPr>
              <a:t>)</a:t>
            </a:r>
          </a:p>
          <a:p>
            <a:pPr>
              <a:buFont typeface="Courier New" panose="02070309020205020404" pitchFamily="49" charset="0"/>
              <a:buChar char="o"/>
            </a:pPr>
            <a:r>
              <a:rPr lang="de-DE" sz="1200" dirty="0">
                <a:solidFill>
                  <a:schemeClr val="bg1"/>
                </a:solidFill>
                <a:latin typeface="Times New Roman" panose="02020603050405020304" pitchFamily="18" charset="0"/>
                <a:cs typeface="Times New Roman" panose="02020603050405020304" pitchFamily="18" charset="0"/>
              </a:rPr>
              <a:t>Optional: Hotel am Golf für die Nacht, und Aktionen an selbigen</a:t>
            </a:r>
          </a:p>
          <a:p>
            <a:pPr marL="0" indent="0">
              <a:buNone/>
            </a:pPr>
            <a:endParaRPr lang="de-DE" sz="1200" dirty="0">
              <a:solidFill>
                <a:schemeClr val="bg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200" dirty="0">
                <a:solidFill>
                  <a:schemeClr val="bg1"/>
                </a:solidFill>
                <a:latin typeface="Times New Roman" panose="02020603050405020304" pitchFamily="18" charset="0"/>
                <a:cs typeface="Times New Roman" panose="02020603050405020304" pitchFamily="18" charset="0"/>
              </a:rPr>
              <a:t>11,1 km </a:t>
            </a:r>
          </a:p>
        </p:txBody>
      </p:sp>
      <p:pic>
        <p:nvPicPr>
          <p:cNvPr id="9" name="Grafik 8">
            <a:extLst>
              <a:ext uri="{FF2B5EF4-FFF2-40B4-BE49-F238E27FC236}">
                <a16:creationId xmlns:a16="http://schemas.microsoft.com/office/drawing/2014/main" id="{4DB6F8F8-50A7-C365-204A-F490545BEF90}"/>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002613" y="3039291"/>
            <a:ext cx="3886927" cy="1660723"/>
          </a:xfrm>
          <a:prstGeom prst="rect">
            <a:avLst/>
          </a:prstGeom>
        </p:spPr>
      </p:pic>
    </p:spTree>
    <p:extLst>
      <p:ext uri="{BB962C8B-B14F-4D97-AF65-F5344CB8AC3E}">
        <p14:creationId xmlns:p14="http://schemas.microsoft.com/office/powerpoint/2010/main" val="529042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75000"/>
              </a:schemeClr>
            </a:gs>
            <a:gs pos="42000">
              <a:schemeClr val="accent2">
                <a:lumMod val="75000"/>
              </a:schemeClr>
            </a:gs>
            <a:gs pos="76000">
              <a:srgbClr val="D16647"/>
            </a:gs>
            <a:gs pos="100000">
              <a:schemeClr val="accent1">
                <a:lumMod val="45000"/>
                <a:lumOff val="55000"/>
              </a:schemeClr>
            </a:gs>
          </a:gsLst>
          <a:lin ang="5400000" scaled="1"/>
        </a:gradFill>
        <a:effectLst/>
      </p:bgPr>
    </p:bg>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30FB1E57-2BF6-FC09-6733-C0B33095707C}"/>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8607913" y="786064"/>
            <a:ext cx="2676329" cy="172909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8" name="Inhaltsplatzhalter 2">
            <a:extLst>
              <a:ext uri="{FF2B5EF4-FFF2-40B4-BE49-F238E27FC236}">
                <a16:creationId xmlns:a16="http://schemas.microsoft.com/office/drawing/2014/main" id="{ACF11C78-4755-6B30-FC41-435BC6C94A2E}"/>
              </a:ext>
            </a:extLst>
          </p:cNvPr>
          <p:cNvSpPr>
            <a:spLocks noGrp="1"/>
          </p:cNvSpPr>
          <p:nvPr>
            <p:ph idx="1"/>
          </p:nvPr>
        </p:nvSpPr>
        <p:spPr>
          <a:xfrm>
            <a:off x="309001" y="786064"/>
            <a:ext cx="7693612" cy="3612551"/>
          </a:xfrm>
        </p:spPr>
        <p:txBody>
          <a:bodyPr>
            <a:normAutofit/>
          </a:bodyPr>
          <a:lstStyle/>
          <a:p>
            <a:pPr marL="0" indent="0">
              <a:buNone/>
            </a:pPr>
            <a:r>
              <a:rPr lang="de-DE" sz="1300" b="1" dirty="0">
                <a:solidFill>
                  <a:schemeClr val="bg1"/>
                </a:solidFill>
                <a:latin typeface="Times New Roman" panose="02020603050405020304" pitchFamily="18" charset="0"/>
                <a:cs typeface="Times New Roman" panose="02020603050405020304" pitchFamily="18" charset="0"/>
              </a:rPr>
              <a:t>Zum Fünften Tag der Reise begeben wir uns zu den Ruinen von </a:t>
            </a:r>
            <a:r>
              <a:rPr lang="de-DE" sz="1400" b="1" dirty="0">
                <a:solidFill>
                  <a:schemeClr val="bg1"/>
                </a:solidFill>
                <a:latin typeface="Times New Roman" panose="02020603050405020304" pitchFamily="18" charset="0"/>
                <a:cs typeface="Times New Roman" panose="02020603050405020304" pitchFamily="18" charset="0"/>
              </a:rPr>
              <a:t>Pompeii </a:t>
            </a:r>
            <a:r>
              <a:rPr lang="de-DE" sz="1200" b="1" dirty="0">
                <a:solidFill>
                  <a:schemeClr val="bg1"/>
                </a:solidFill>
              </a:rPr>
              <a:t>und Torre Annunziata</a:t>
            </a:r>
            <a:r>
              <a:rPr lang="de-DE" sz="1300" b="1" dirty="0">
                <a:solidFill>
                  <a:schemeClr val="bg1"/>
                </a:solidFill>
                <a:latin typeface="Times New Roman" panose="02020603050405020304" pitchFamily="18" charset="0"/>
                <a:cs typeface="Times New Roman" panose="02020603050405020304" pitchFamily="18" charset="0"/>
              </a:rPr>
              <a:t>.</a:t>
            </a:r>
          </a:p>
          <a:p>
            <a:pPr marL="0" indent="0">
              <a:buNone/>
            </a:pPr>
            <a:r>
              <a:rPr lang="de-DE" sz="1400" b="1" dirty="0">
                <a:solidFill>
                  <a:schemeClr val="bg1"/>
                </a:solidFill>
                <a:latin typeface="Times New Roman" panose="02020603050405020304" pitchFamily="18" charset="0"/>
                <a:cs typeface="Times New Roman" panose="02020603050405020304" pitchFamily="18" charset="0"/>
              </a:rPr>
              <a:t>Tageziele: </a:t>
            </a:r>
          </a:p>
          <a:p>
            <a:pPr>
              <a:buFont typeface="Symbol" panose="05050102010706020507" pitchFamily="18" charset="2"/>
              <a:buChar char="-"/>
            </a:pPr>
            <a:r>
              <a:rPr lang="de-DE" sz="1300" dirty="0">
                <a:solidFill>
                  <a:schemeClr val="bg1"/>
                </a:solidFill>
                <a:latin typeface="Times New Roman" panose="02020603050405020304" pitchFamily="18" charset="0"/>
                <a:cs typeface="Times New Roman" panose="02020603050405020304" pitchFamily="18" charset="0"/>
              </a:rPr>
              <a:t>Vesuv Hang oder Golf von Neapel </a:t>
            </a:r>
            <a:r>
              <a:rPr lang="de-DE" sz="1200" dirty="0">
                <a:solidFill>
                  <a:schemeClr val="bg1"/>
                </a:solidFill>
                <a:latin typeface="Times New Roman" panose="02020603050405020304" pitchFamily="18" charset="0"/>
                <a:cs typeface="Times New Roman" panose="02020603050405020304" pitchFamily="18" charset="0"/>
              </a:rPr>
              <a:t>(Hotel)</a:t>
            </a:r>
          </a:p>
          <a:p>
            <a:pPr>
              <a:buFont typeface="Symbol" panose="05050102010706020507" pitchFamily="18" charset="2"/>
              <a:buChar char="-"/>
            </a:pPr>
            <a:r>
              <a:rPr lang="de-DE" sz="1200" b="1" dirty="0">
                <a:solidFill>
                  <a:schemeClr val="bg1"/>
                </a:solidFill>
                <a:latin typeface="Times New Roman" panose="02020603050405020304" pitchFamily="18" charset="0"/>
                <a:cs typeface="Times New Roman" panose="02020603050405020304" pitchFamily="18" charset="0"/>
              </a:rPr>
              <a:t>UNESCO-Weltkulturerbe 829.2: Pompeii</a:t>
            </a:r>
            <a:r>
              <a:rPr lang="de-DE" sz="1200" dirty="0">
                <a:solidFill>
                  <a:schemeClr val="bg1"/>
                </a:solidFill>
                <a:latin typeface="Times New Roman" panose="02020603050405020304" pitchFamily="18" charset="0"/>
                <a:cs typeface="Times New Roman" panose="02020603050405020304" pitchFamily="18" charset="0"/>
              </a:rPr>
              <a:t> (In seiner etwa siebenhundertjährigen Geschichte wurde Pompeji von Oskern, Samniten, Griechen, Etruskern und Römern bewohnt und geprägt, nach der Verschüttung im Laufe der Zeit aber vergessen. </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Mit der Wiederentdeckung im 18. Jahrhundert begann die zweite Geschichte der Stadt, in deren Verlauf Pompeji zu einem zentralen Objekt der Archäologie und der Erforschung der antiken Welt wurde. Pompeji ist eine der am besten erhaltenen Ruinenstädte der Antike. Ihr Schicksal ist vielen vertraut, weil es in Kunst und Literatur häufig rezipiert wird.)</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Capo la Gala oder Hotel in der Umgebung</a:t>
            </a:r>
          </a:p>
          <a:p>
            <a:pPr>
              <a:buFont typeface="Symbol" panose="05050102010706020507" pitchFamily="18" charset="2"/>
              <a:buChar char="-"/>
            </a:pPr>
            <a:endParaRPr lang="de-DE" sz="1200" dirty="0">
              <a:solidFill>
                <a:schemeClr val="bg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200" dirty="0">
                <a:solidFill>
                  <a:schemeClr val="bg1"/>
                </a:solidFill>
                <a:latin typeface="Times New Roman" panose="02020603050405020304" pitchFamily="18" charset="0"/>
                <a:cs typeface="Times New Roman" panose="02020603050405020304" pitchFamily="18" charset="0"/>
              </a:rPr>
              <a:t>30,7 oder 28,3 km </a:t>
            </a:r>
          </a:p>
        </p:txBody>
      </p:sp>
      <p:pic>
        <p:nvPicPr>
          <p:cNvPr id="9" name="Grafik 8">
            <a:extLst>
              <a:ext uri="{FF2B5EF4-FFF2-40B4-BE49-F238E27FC236}">
                <a16:creationId xmlns:a16="http://schemas.microsoft.com/office/drawing/2014/main" id="{CD276137-DEE0-16F8-2C70-F5882583A739}"/>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305262" y="2815392"/>
            <a:ext cx="3281629" cy="3612551"/>
          </a:xfrm>
          <a:prstGeom prst="rect">
            <a:avLst/>
          </a:prstGeom>
        </p:spPr>
      </p:pic>
    </p:spTree>
    <p:extLst>
      <p:ext uri="{BB962C8B-B14F-4D97-AF65-F5344CB8AC3E}">
        <p14:creationId xmlns:p14="http://schemas.microsoft.com/office/powerpoint/2010/main" val="3016607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30FB1E57-2BF6-FC09-6733-C0B33095707C}"/>
              </a:ext>
            </a:extLst>
          </p:cNvPr>
          <p:cNvPicPr>
            <a:picLocks noChangeAspect="1"/>
          </p:cNvPicPr>
          <p:nvPr/>
        </p:nvPicPr>
        <p:blipFill>
          <a:blip r:embed="rId3" cstate="screen">
            <a:extLst>
              <a:ext uri="{28A0092B-C50C-407E-A947-70E740481C1C}">
                <a14:useLocalDpi xmlns:a14="http://schemas.microsoft.com/office/drawing/2010/main"/>
              </a:ext>
            </a:extLst>
          </a:blip>
          <a:srcRect/>
          <a:stretch/>
        </p:blipFill>
        <p:spPr>
          <a:xfrm>
            <a:off x="8607913" y="786064"/>
            <a:ext cx="2676329" cy="172909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8" name="Inhaltsplatzhalter 2">
            <a:extLst>
              <a:ext uri="{FF2B5EF4-FFF2-40B4-BE49-F238E27FC236}">
                <a16:creationId xmlns:a16="http://schemas.microsoft.com/office/drawing/2014/main" id="{ACF11C78-4755-6B30-FC41-435BC6C94A2E}"/>
              </a:ext>
            </a:extLst>
          </p:cNvPr>
          <p:cNvSpPr>
            <a:spLocks noGrp="1"/>
          </p:cNvSpPr>
          <p:nvPr>
            <p:ph idx="1"/>
          </p:nvPr>
        </p:nvSpPr>
        <p:spPr>
          <a:xfrm>
            <a:off x="272769" y="1183105"/>
            <a:ext cx="7693612" cy="4491789"/>
          </a:xfrm>
          <a:solidFill>
            <a:schemeClr val="accent4">
              <a:lumMod val="60000"/>
              <a:lumOff val="40000"/>
              <a:alpha val="78000"/>
            </a:schemeClr>
          </a:solidFill>
        </p:spPr>
        <p:txBody>
          <a:bodyPr>
            <a:normAutofit/>
          </a:bodyPr>
          <a:lstStyle/>
          <a:p>
            <a:pPr marL="0" indent="0">
              <a:buNone/>
            </a:pPr>
            <a:r>
              <a:rPr lang="de-DE" sz="1300" b="1" dirty="0">
                <a:solidFill>
                  <a:schemeClr val="bg1"/>
                </a:solidFill>
                <a:latin typeface="Times New Roman" panose="02020603050405020304" pitchFamily="18" charset="0"/>
                <a:cs typeface="Times New Roman" panose="02020603050405020304" pitchFamily="18" charset="0"/>
              </a:rPr>
              <a:t>Am Sechste Tag am Golf von Neapel schickt uns entlang der Südküste des Golfes zu einer Fähre nach Capri wo wir die Rundreise beenden.</a:t>
            </a:r>
          </a:p>
          <a:p>
            <a:pPr marL="0" indent="0">
              <a:buNone/>
            </a:pPr>
            <a:r>
              <a:rPr lang="de-DE" sz="1400" b="1" dirty="0">
                <a:solidFill>
                  <a:schemeClr val="bg1"/>
                </a:solidFill>
                <a:latin typeface="Times New Roman" panose="02020603050405020304" pitchFamily="18" charset="0"/>
                <a:cs typeface="Times New Roman" panose="02020603050405020304" pitchFamily="18" charset="0"/>
              </a:rPr>
              <a:t>Tageziele: </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Capo la Gala oder Hotel in der Umgebung</a:t>
            </a:r>
          </a:p>
          <a:p>
            <a:pPr>
              <a:buFont typeface="Courier New" panose="02070309020205020404" pitchFamily="49" charset="0"/>
              <a:buChar char="o"/>
            </a:pPr>
            <a:r>
              <a:rPr lang="de-DE" sz="1200" dirty="0">
                <a:solidFill>
                  <a:schemeClr val="bg1"/>
                </a:solidFill>
                <a:latin typeface="Times New Roman" panose="02020603050405020304" pitchFamily="18" charset="0"/>
                <a:cs typeface="Times New Roman" panose="02020603050405020304" pitchFamily="18" charset="0"/>
              </a:rPr>
              <a:t>Optional: Mietwagen bis Sorrent</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Sorrent (Sie ist eine Küstenstadt </a:t>
            </a:r>
            <a:r>
              <a:rPr lang="de-DE" sz="1100" dirty="0">
                <a:solidFill>
                  <a:schemeClr val="bg1"/>
                </a:solidFill>
              </a:rPr>
              <a:t>hoch auf den Klippen, die die Stadt vom betriebsamen Hafen trennen, und ist bekannt für den weiten Blick auf das Wasser sowie die Piazza Tasso, einen von Cafés gesäumten Platz. Das historische Zentrum mit seinen engen Gassen beherbergt die Chiesa di San Francesco, eine Kirche aus dem 14. Jahrhundert mit stillem Kreuzgang.</a:t>
            </a:r>
            <a:r>
              <a:rPr lang="de-DE" sz="1200" dirty="0">
                <a:solidFill>
                  <a:schemeClr val="bg1"/>
                </a:solidFill>
                <a:latin typeface="Times New Roman" panose="02020603050405020304" pitchFamily="18" charset="0"/>
                <a:cs typeface="Times New Roman" panose="02020603050405020304" pitchFamily="18" charset="0"/>
              </a:rPr>
              <a:t>)</a:t>
            </a:r>
          </a:p>
          <a:p>
            <a:pPr>
              <a:buFont typeface="Symbol" panose="05050102010706020507" pitchFamily="18" charset="2"/>
              <a:buChar char="-"/>
            </a:pPr>
            <a:r>
              <a:rPr lang="de-DE" sz="1200" dirty="0">
                <a:solidFill>
                  <a:schemeClr val="bg1"/>
                </a:solidFill>
                <a:latin typeface="Times New Roman" panose="02020603050405020304" pitchFamily="18" charset="0"/>
                <a:cs typeface="Times New Roman" panose="02020603050405020304" pitchFamily="18" charset="0"/>
              </a:rPr>
              <a:t>Capri (Die Insel ist berühmt für ihre raue Landschaft, Luxushotels und Einkaufsmöglichkeiten, von Designermode, bis hin zu Limoncello und handgemachten Ledersandalen. Eine der bekanntesten natürlichen Sehenswürdigkeiten ist die Blaue Grotte, eine dunkle Höhle, in der das Meer aufgrund des Sonnenlichts, das durch eine Höhle unter Wasser scheint, blau leuchtet. Im Sommer zieht die spektakuläre Küste Capris mit vielen Höhlen zahlreiche Jachten an. )</a:t>
            </a:r>
          </a:p>
          <a:p>
            <a:pPr>
              <a:buFont typeface="Courier New" panose="02070309020205020404" pitchFamily="49" charset="0"/>
              <a:buChar char="o"/>
            </a:pPr>
            <a:r>
              <a:rPr lang="de-DE" sz="1200" dirty="0">
                <a:solidFill>
                  <a:schemeClr val="bg1"/>
                </a:solidFill>
                <a:latin typeface="Times New Roman" panose="02020603050405020304" pitchFamily="18" charset="0"/>
                <a:cs typeface="Times New Roman" panose="02020603050405020304" pitchFamily="18" charset="0"/>
              </a:rPr>
              <a:t>Optional: Verlängerung des Aufenthaltes oder  mit einer Fähre nach Neapel und Abreise nach Deutschland</a:t>
            </a:r>
          </a:p>
          <a:p>
            <a:pPr marL="0" indent="0">
              <a:buNone/>
            </a:pPr>
            <a:endParaRPr lang="de-DE" sz="1200" dirty="0">
              <a:solidFill>
                <a:schemeClr val="bg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de-DE" sz="1200" dirty="0">
                <a:solidFill>
                  <a:schemeClr val="bg1"/>
                </a:solidFill>
                <a:latin typeface="Times New Roman" panose="02020603050405020304" pitchFamily="18" charset="0"/>
                <a:cs typeface="Times New Roman" panose="02020603050405020304" pitchFamily="18" charset="0"/>
              </a:rPr>
              <a:t>30,7 oder 28,3 km </a:t>
            </a:r>
          </a:p>
        </p:txBody>
      </p:sp>
      <p:pic>
        <p:nvPicPr>
          <p:cNvPr id="9" name="Grafik 8">
            <a:extLst>
              <a:ext uri="{FF2B5EF4-FFF2-40B4-BE49-F238E27FC236}">
                <a16:creationId xmlns:a16="http://schemas.microsoft.com/office/drawing/2014/main" id="{CD276137-DEE0-16F8-2C70-F5882583A739}"/>
              </a:ext>
            </a:extLst>
          </p:cNvPr>
          <p:cNvPicPr>
            <a:picLocks noChangeAspect="1"/>
          </p:cNvPicPr>
          <p:nvPr/>
        </p:nvPicPr>
        <p:blipFill>
          <a:blip r:embed="rId4" cstate="screen">
            <a:extLst>
              <a:ext uri="{28A0092B-C50C-407E-A947-70E740481C1C}">
                <a14:useLocalDpi xmlns:a14="http://schemas.microsoft.com/office/drawing/2010/main"/>
              </a:ext>
            </a:extLst>
          </a:blip>
          <a:srcRect/>
          <a:stretch/>
        </p:blipFill>
        <p:spPr>
          <a:xfrm>
            <a:off x="8002613" y="3069411"/>
            <a:ext cx="3809288" cy="2208442"/>
          </a:xfrm>
          <a:prstGeom prst="rect">
            <a:avLst/>
          </a:prstGeom>
        </p:spPr>
      </p:pic>
    </p:spTree>
    <p:extLst>
      <p:ext uri="{BB962C8B-B14F-4D97-AF65-F5344CB8AC3E}">
        <p14:creationId xmlns:p14="http://schemas.microsoft.com/office/powerpoint/2010/main" val="1824865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Benutzerdefiniert 1">
      <a:majorFont>
        <a:latin typeface="Times New Roman"/>
        <a:ea typeface=""/>
        <a:cs typeface=""/>
      </a:majorFont>
      <a:minorFont>
        <a:latin typeface="Times New Roman"/>
        <a:ea typeface=""/>
        <a:cs typeface=""/>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0</TotalTime>
  <Words>979</Words>
  <Application>Microsoft Office PowerPoint</Application>
  <PresentationFormat>Breitbild</PresentationFormat>
  <Paragraphs>57</Paragraphs>
  <Slides>7</Slides>
  <Notes>0</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7</vt:i4>
      </vt:variant>
    </vt:vector>
  </HeadingPairs>
  <TitlesOfParts>
    <vt:vector size="15" baseType="lpstr">
      <vt:lpstr>Arial</vt:lpstr>
      <vt:lpstr>Courier New</vt:lpstr>
      <vt:lpstr>Papyrus</vt:lpstr>
      <vt:lpstr>Symbol</vt:lpstr>
      <vt:lpstr>Times New Roman</vt:lpstr>
      <vt:lpstr>Wingdings</vt:lpstr>
      <vt:lpstr>Wingdings 3</vt:lpstr>
      <vt:lpstr>Ion</vt:lpstr>
      <vt:lpstr>Rundreise  Golf von Neapel</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Scheuer Traveling Services</dc:title>
  <dc:creator>Frank-Peter Scheuer</dc:creator>
  <cp:lastModifiedBy>Frank-Peter Scheuer</cp:lastModifiedBy>
  <cp:revision>22</cp:revision>
  <dcterms:created xsi:type="dcterms:W3CDTF">2022-08-16T08:59:41Z</dcterms:created>
  <dcterms:modified xsi:type="dcterms:W3CDTF">2023-07-25T08:32:46Z</dcterms:modified>
</cp:coreProperties>
</file>

<file path=docProps/thumbnail.jpeg>
</file>